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63" r:id="rId4"/>
    <p:sldId id="264" r:id="rId5"/>
    <p:sldId id="262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F09EF-2AC3-45FA-AA6E-7C000E03A960}" type="datetimeFigureOut">
              <a:rPr lang="en-US" smtClean="0"/>
              <a:t>2/11/2019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09FEA-A503-4232-95FB-042265D5B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3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5CBC-01D2-4261-8E13-D0B51A7A8A44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02A27-812C-4660-8210-E53F096A3EB8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41AE-2BBF-4DF5-A02A-5A482655EEA4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19956-DE35-45C5-868E-400E15BBF59B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05F7F-F23A-4BF6-BC4F-B7EB76E9E81B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49661-7B2F-422C-9040-6F6CD7235693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EA702-76B7-4C38-A02D-C03506F07C32}" type="datetime1">
              <a:rPr lang="en-US" smtClean="0"/>
              <a:t>2/11/2019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2ACB9-8C21-41CB-9B5C-CDB4E3391109}" type="datetime1">
              <a:rPr lang="en-US" smtClean="0"/>
              <a:t>2/11/2019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99C6C-6D8A-415F-AE4D-CC1993176639}" type="datetime1">
              <a:rPr lang="en-US" smtClean="0"/>
              <a:t>2/11/2019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483D3-D605-4685-A382-9181D0B2B503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85B52-F91D-40A1-9E17-515DDBC9AFB3}" type="datetime1">
              <a:rPr lang="en-US" smtClean="0"/>
              <a:t>2/11/2019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4DF0-4985-4D88-B53E-A385DAFB219A}" type="datetime1">
              <a:rPr lang="en-US" smtClean="0"/>
              <a:t>2/11/2019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5D8DE-FC7A-40BD-B1E9-B211F7C9C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Word_Document1.docx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0960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 scattering of a fine beam of light is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diffraction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phenomenon that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can be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used to obtain information about the internal structure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Diffraction patterns yields information about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shape of the scattering particles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spacing in different directions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use of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polarized light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increases the available information about structure.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Diffraction maxima of the bright bands at angles φ defined by the relation: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λ =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 sin </a:t>
            </a:r>
            <a:r>
              <a:rPr lang="el-GR" sz="2000" i="1" dirty="0" smtClean="0">
                <a:latin typeface="Times New Roman" pitchFamily="18" charset="0"/>
                <a:cs typeface="Times New Roman" pitchFamily="18" charset="0"/>
              </a:rPr>
              <a:t>φ</a:t>
            </a:r>
            <a:endParaRPr lang="en-US" sz="2000" i="1" dirty="0" smtClean="0">
              <a:latin typeface="Times New Roman" pitchFamily="18" charset="0"/>
              <a:cs typeface="Times New Roman" pitchFamily="18" charset="0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where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an integer,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the wavelength of light and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is the spacing of the lines in the grating.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angle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varies inversely with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spacing. wide-angle patterns give information on close spacing.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smallest possible value of the spacing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for which a solution can be obtained is the wavelength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Optical microscopy, even by using ultraviolet radiation, will therefore give information only on relatively coarse features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structure with spacing greater than about 0.1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μm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0"/>
            <a:ext cx="50401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Optical and X-ray diffraction studies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1"/>
            <a:ext cx="8229600" cy="3505200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X-ray diffraction is a most important tool for the study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0.1 and 0.5 nm.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Narrow-angle diffraction will give information on longer spacing, of the order of 10–100 nm.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crystal can be regarded as made up of layers of atoms, themselves regular in their two-dimensional plan, stacked regularly on top of one another.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a beam of X-rays is directed at a crystal, it is strongly reflected whenever it strikes layers of atoms at an angle θ, such that:</a:t>
            </a:r>
          </a:p>
          <a:p>
            <a:pPr lvl="4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λ = 2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d sin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θ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0493" y="3352800"/>
            <a:ext cx="516350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914400"/>
            <a:ext cx="876699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Sampling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1"/>
            <a:ext cx="8458200" cy="2666999"/>
          </a:xfrm>
        </p:spPr>
        <p:txBody>
          <a:bodyPr>
            <a:norm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samples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are held mutually parallel and straightened along their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fibre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axis in a bunch owing to orientation of crystallites, diffraction maxima appears as arcs. Greater the degree of orientation smaller will be arc length.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Powder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sample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fibres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are cut into small pieces like powder and compressed to form pellets. Thus, crystallites are randomly oriented and diffraction maxima is obtained in the form of uniform circles.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Radial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scanning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powder sample for calculation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crystallinity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crystal size. 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8146" y="3352800"/>
            <a:ext cx="4075854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-33010"/>
            <a:ext cx="18473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800" b="1" dirty="0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57200" y="5181600"/>
          <a:ext cx="548393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Document" r:id="rId4" imgW="1424661" imgH="359380" progId="Word.Document.12">
                  <p:embed/>
                </p:oleObj>
              </mc:Choice>
              <mc:Fallback>
                <p:oleObj name="Document" r:id="rId4" imgW="1424661" imgH="359380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181600"/>
                        <a:ext cx="548393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8"/>
          <p:cNvSpPr/>
          <p:nvPr/>
        </p:nvSpPr>
        <p:spPr>
          <a:xfrm>
            <a:off x="381000" y="3733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XRD a primary technique to determine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degree of </a:t>
            </a:r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crystallinity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polymers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5711252" y="3505200"/>
            <a:ext cx="2923082" cy="1512332"/>
            <a:chOff x="5711252" y="3505200"/>
            <a:chExt cx="2923082" cy="1512332"/>
          </a:xfrm>
        </p:grpSpPr>
        <p:sp>
          <p:nvSpPr>
            <p:cNvPr id="11" name="Freeform 10"/>
            <p:cNvSpPr/>
            <p:nvPr/>
          </p:nvSpPr>
          <p:spPr>
            <a:xfrm>
              <a:off x="5711252" y="4557010"/>
              <a:ext cx="2923082" cy="349771"/>
            </a:xfrm>
            <a:custGeom>
              <a:avLst/>
              <a:gdLst>
                <a:gd name="connsiteX0" fmla="*/ 0 w 2923082"/>
                <a:gd name="connsiteY0" fmla="*/ 329783 h 349771"/>
                <a:gd name="connsiteX1" fmla="*/ 359764 w 2923082"/>
                <a:gd name="connsiteY1" fmla="*/ 344774 h 349771"/>
                <a:gd name="connsiteX2" fmla="*/ 659568 w 2923082"/>
                <a:gd name="connsiteY2" fmla="*/ 299803 h 349771"/>
                <a:gd name="connsiteX3" fmla="*/ 914400 w 2923082"/>
                <a:gd name="connsiteY3" fmla="*/ 194872 h 349771"/>
                <a:gd name="connsiteX4" fmla="*/ 1199214 w 2923082"/>
                <a:gd name="connsiteY4" fmla="*/ 89941 h 349771"/>
                <a:gd name="connsiteX5" fmla="*/ 1469037 w 2923082"/>
                <a:gd name="connsiteY5" fmla="*/ 0 h 349771"/>
                <a:gd name="connsiteX6" fmla="*/ 1723869 w 2923082"/>
                <a:gd name="connsiteY6" fmla="*/ 29980 h 349771"/>
                <a:gd name="connsiteX7" fmla="*/ 1828800 w 2923082"/>
                <a:gd name="connsiteY7" fmla="*/ 44970 h 349771"/>
                <a:gd name="connsiteX8" fmla="*/ 2158584 w 2923082"/>
                <a:gd name="connsiteY8" fmla="*/ 224852 h 349771"/>
                <a:gd name="connsiteX9" fmla="*/ 2263515 w 2923082"/>
                <a:gd name="connsiteY9" fmla="*/ 299803 h 349771"/>
                <a:gd name="connsiteX10" fmla="*/ 2563318 w 2923082"/>
                <a:gd name="connsiteY10" fmla="*/ 314793 h 349771"/>
                <a:gd name="connsiteX11" fmla="*/ 2833141 w 2923082"/>
                <a:gd name="connsiteY11" fmla="*/ 344774 h 349771"/>
                <a:gd name="connsiteX12" fmla="*/ 2923082 w 2923082"/>
                <a:gd name="connsiteY12" fmla="*/ 344774 h 34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923082" h="349771">
                  <a:moveTo>
                    <a:pt x="0" y="329783"/>
                  </a:moveTo>
                  <a:cubicBezTo>
                    <a:pt x="124918" y="339777"/>
                    <a:pt x="249836" y="349771"/>
                    <a:pt x="359764" y="344774"/>
                  </a:cubicBezTo>
                  <a:cubicBezTo>
                    <a:pt x="469692" y="339777"/>
                    <a:pt x="567129" y="324787"/>
                    <a:pt x="659568" y="299803"/>
                  </a:cubicBezTo>
                  <a:cubicBezTo>
                    <a:pt x="752007" y="274819"/>
                    <a:pt x="824459" y="229849"/>
                    <a:pt x="914400" y="194872"/>
                  </a:cubicBezTo>
                  <a:cubicBezTo>
                    <a:pt x="1004341" y="159895"/>
                    <a:pt x="1106775" y="122420"/>
                    <a:pt x="1199214" y="89941"/>
                  </a:cubicBezTo>
                  <a:cubicBezTo>
                    <a:pt x="1291654" y="57462"/>
                    <a:pt x="1381595" y="9994"/>
                    <a:pt x="1469037" y="0"/>
                  </a:cubicBezTo>
                  <a:lnTo>
                    <a:pt x="1723869" y="29980"/>
                  </a:lnTo>
                  <a:cubicBezTo>
                    <a:pt x="1783830" y="37475"/>
                    <a:pt x="1756348" y="12491"/>
                    <a:pt x="1828800" y="44970"/>
                  </a:cubicBezTo>
                  <a:cubicBezTo>
                    <a:pt x="1901253" y="77449"/>
                    <a:pt x="2086132" y="182380"/>
                    <a:pt x="2158584" y="224852"/>
                  </a:cubicBezTo>
                  <a:cubicBezTo>
                    <a:pt x="2231037" y="267324"/>
                    <a:pt x="2196059" y="284813"/>
                    <a:pt x="2263515" y="299803"/>
                  </a:cubicBezTo>
                  <a:cubicBezTo>
                    <a:pt x="2330971" y="314793"/>
                    <a:pt x="2468380" y="307298"/>
                    <a:pt x="2563318" y="314793"/>
                  </a:cubicBezTo>
                  <a:cubicBezTo>
                    <a:pt x="2658256" y="322288"/>
                    <a:pt x="2773180" y="339777"/>
                    <a:pt x="2833141" y="344774"/>
                  </a:cubicBezTo>
                  <a:cubicBezTo>
                    <a:pt x="2893102" y="349771"/>
                    <a:pt x="2908092" y="347272"/>
                    <a:pt x="2923082" y="344774"/>
                  </a:cubicBezTo>
                </a:path>
              </a:pathLst>
            </a:cu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315200" y="3505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latin typeface="Times New Roman" pitchFamily="18" charset="0"/>
                  <a:cs typeface="Times New Roman" pitchFamily="18" charset="0"/>
                </a:rPr>
                <a:t>Ac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6781800" y="3886200"/>
              <a:ext cx="5334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>
              <a:off x="7086600" y="3886200"/>
              <a:ext cx="2286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7315200" y="3886200"/>
              <a:ext cx="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7315200" y="3886200"/>
              <a:ext cx="4572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086600" y="46482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>
                  <a:latin typeface="Times New Roman" pitchFamily="18" charset="0"/>
                  <a:cs typeface="Times New Roman" pitchFamily="18" charset="0"/>
                </a:rPr>
                <a:t>Aa</a:t>
              </a:r>
              <a:endParaRPr lang="en-US" i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7934325" cy="461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7810500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28600" y="4724400"/>
            <a:ext cx="8915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If the orientation is not completely perfect, one can get reflections over a range of angles, and 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spots broaden out into arcs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Smaller the arc length, higher will be the orientation.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Radial scanning of the diffraction pattern gives intensity (I) Vs. 2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" y="381000"/>
            <a:ext cx="891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Determination of Crystal size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371600"/>
            <a:ext cx="8686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Crystal thickness: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where, B is the half width of the diffraction peak,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the diffraction angle, </a:t>
            </a:r>
            <a:r>
              <a:rPr lang="en-US" dirty="0" smtClean="0">
                <a:latin typeface="Times New Roman" pitchFamily="18" charset="0"/>
                <a:ea typeface="Cambria Math"/>
                <a:cs typeface="Times New Roman" pitchFamily="18" charset="0"/>
              </a:rPr>
              <a:t>𝝀 is the wavelength, K is a constant close to 0.9.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/>
          <a:srcRect l="42522" r="42982" b="23982"/>
          <a:stretch>
            <a:fillRect/>
          </a:stretch>
        </p:blipFill>
        <p:spPr bwMode="auto">
          <a:xfrm>
            <a:off x="2286000" y="1219200"/>
            <a:ext cx="15240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95400" y="2971800"/>
            <a:ext cx="63786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Determination of Crystalline orientation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581400"/>
            <a:ext cx="38100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Degree of orientation is related to the angle subtended by the arc.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more complete appraisal of the orientation can be made by the measuring the intensity of the arc at selected intervals.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Intensity can be plotted against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azimuthal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position (</a:t>
            </a:r>
            <a:r>
              <a:rPr lang="en-US" dirty="0" smtClean="0">
                <a:latin typeface="Cambria Math"/>
                <a:ea typeface="Cambria Math"/>
                <a:cs typeface="Times New Roman" pitchFamily="18" charset="0"/>
              </a:rPr>
              <a:t>𝝍)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azimuthal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scanning.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 l="5534" r="3159"/>
          <a:stretch>
            <a:fillRect/>
          </a:stretch>
        </p:blipFill>
        <p:spPr bwMode="auto">
          <a:xfrm>
            <a:off x="4114800" y="3581400"/>
            <a:ext cx="50292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28600" y="6324600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shape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azimuthal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scan determines the orientation of crystallites.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Hermans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orientation function for crystalline orientation,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baseline="-25000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is defined as </a:t>
            </a:r>
            <a:endParaRPr lang="en-US" sz="20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 l="38482" r="39711" b="27273"/>
          <a:stretch>
            <a:fillRect/>
          </a:stretch>
        </p:blipFill>
        <p:spPr bwMode="auto">
          <a:xfrm>
            <a:off x="2438400" y="914401"/>
            <a:ext cx="2590799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 l="33892" r="34514"/>
          <a:stretch>
            <a:fillRect/>
          </a:stretch>
        </p:blipFill>
        <p:spPr bwMode="auto">
          <a:xfrm>
            <a:off x="2590800" y="1981200"/>
            <a:ext cx="3124200" cy="116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838200" y="220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Where,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3124200"/>
            <a:ext cx="830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meridional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plane  the angle </a:t>
            </a:r>
            <a:r>
              <a:rPr lang="en-US" sz="2000" dirty="0" smtClean="0">
                <a:latin typeface="Cambria Math"/>
                <a:ea typeface="Cambria Math"/>
                <a:cs typeface="Times New Roman" pitchFamily="18" charset="0"/>
              </a:rPr>
              <a:t>𝝫 has same significance as the </a:t>
            </a:r>
            <a:r>
              <a:rPr lang="en-US" sz="2000" dirty="0" err="1" smtClean="0">
                <a:latin typeface="Cambria Math"/>
                <a:ea typeface="Cambria Math"/>
                <a:cs typeface="Times New Roman" pitchFamily="18" charset="0"/>
              </a:rPr>
              <a:t>azimuthal</a:t>
            </a:r>
            <a:r>
              <a:rPr lang="en-US" sz="2000" dirty="0" smtClean="0">
                <a:latin typeface="Cambria Math"/>
                <a:ea typeface="Cambria Math"/>
                <a:cs typeface="Times New Roman" pitchFamily="18" charset="0"/>
              </a:rPr>
              <a:t> angle 𝝭.</a:t>
            </a:r>
          </a:p>
          <a:p>
            <a:r>
              <a:rPr lang="en-US" sz="2000" dirty="0" smtClean="0">
                <a:latin typeface="Cambria Math"/>
                <a:ea typeface="Cambria Math"/>
                <a:cs typeface="Times New Roman" pitchFamily="18" charset="0"/>
              </a:rPr>
              <a:t>For perfect orientation </a:t>
            </a:r>
            <a:r>
              <a:rPr lang="en-US" sz="2000" i="1" dirty="0" err="1" smtClean="0">
                <a:latin typeface="Cambria Math"/>
                <a:ea typeface="Cambria Math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Cambria Math"/>
                <a:ea typeface="Cambria Math"/>
                <a:cs typeface="Times New Roman" pitchFamily="18" charset="0"/>
              </a:rPr>
              <a:t>c</a:t>
            </a:r>
            <a:r>
              <a:rPr lang="en-US" sz="2000" dirty="0" smtClean="0">
                <a:latin typeface="Cambria Math"/>
                <a:ea typeface="Cambria Math"/>
                <a:cs typeface="Times New Roman" pitchFamily="18" charset="0"/>
              </a:rPr>
              <a:t>=1, and for perfectly random orientation </a:t>
            </a:r>
            <a:r>
              <a:rPr lang="en-US" sz="2000" i="1" dirty="0" err="1" smtClean="0">
                <a:latin typeface="Cambria Math"/>
                <a:ea typeface="Cambria Math"/>
                <a:cs typeface="Times New Roman" pitchFamily="18" charset="0"/>
              </a:rPr>
              <a:t>f</a:t>
            </a:r>
            <a:r>
              <a:rPr lang="en-US" sz="2000" i="1" baseline="-25000" dirty="0" err="1" smtClean="0">
                <a:latin typeface="Cambria Math"/>
                <a:ea typeface="Cambria Math"/>
                <a:cs typeface="Times New Roman" pitchFamily="18" charset="0"/>
              </a:rPr>
              <a:t>c</a:t>
            </a:r>
            <a:r>
              <a:rPr lang="en-US" sz="2000" dirty="0" smtClean="0">
                <a:latin typeface="Cambria Math"/>
                <a:ea typeface="Cambria Math"/>
                <a:cs typeface="Times New Roman" pitchFamily="18" charset="0"/>
              </a:rPr>
              <a:t>=0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5D8DE-FC7A-40BD-B1E9-B211F7C9CDF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450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Times New Roman</vt:lpstr>
      <vt:lpstr>Office Theme</vt:lpstr>
      <vt:lpstr>Document</vt:lpstr>
      <vt:lpstr>PowerPoint Presentation</vt:lpstr>
      <vt:lpstr>PowerPoint Presentation</vt:lpstr>
      <vt:lpstr>PowerPoint Presentation</vt:lpstr>
      <vt:lpstr>Sampling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maity2all</dc:creator>
  <cp:lastModifiedBy>Windows User</cp:lastModifiedBy>
  <cp:revision>18</cp:revision>
  <dcterms:created xsi:type="dcterms:W3CDTF">2016-01-24T11:18:21Z</dcterms:created>
  <dcterms:modified xsi:type="dcterms:W3CDTF">2019-02-11T15:56:55Z</dcterms:modified>
</cp:coreProperties>
</file>